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2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104" y="20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31" y="-4393"/>
            <a:ext cx="919966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3B1C-B5F0-4694-B2D5-9457A37FF35D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DE77-FBAD-4547-ACCE-CAD3B489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6"/>
            <a:ext cx="5678039" cy="112888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128889"/>
            <a:ext cx="9144000" cy="17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8384" y="2136684"/>
            <a:ext cx="8900501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400" i="1" dirty="0">
                <a:cs typeface="Arial" panose="020B0604020202020204" pitchFamily="34" charset="0"/>
              </a:rPr>
              <a:t>Theme Leader:</a:t>
            </a:r>
            <a:r>
              <a:rPr lang="en-GB" altLang="en-US" sz="2400" dirty="0">
                <a:cs typeface="Arial" panose="020B0604020202020204" pitchFamily="34" charset="0"/>
              </a:rPr>
              <a:t> Brendon Lovett    </a:t>
            </a:r>
            <a:r>
              <a:rPr lang="en-GB" altLang="en-US" sz="2400" i="1" dirty="0">
                <a:cs typeface="Arial" panose="020B0604020202020204" pitchFamily="34" charset="0"/>
              </a:rPr>
              <a:t>Speaker:</a:t>
            </a:r>
            <a:r>
              <a:rPr lang="en-GB" altLang="en-US" sz="2400" dirty="0">
                <a:cs typeface="Arial" panose="020B0604020202020204" pitchFamily="34" charset="0"/>
              </a:rPr>
              <a:t> Ian Galbraith</a:t>
            </a:r>
          </a:p>
          <a:p>
            <a:pPr algn="ctr"/>
            <a:endParaRPr lang="en-GB" altLang="en-US" sz="800" dirty="0">
              <a:cs typeface="Arial" panose="020B0604020202020204" pitchFamily="34" charset="0"/>
            </a:endParaRPr>
          </a:p>
          <a:p>
            <a:pPr algn="ctr"/>
            <a:r>
              <a:rPr lang="en-GB" altLang="en-US" sz="2000" i="1" dirty="0">
                <a:cs typeface="Arial" panose="020B0604020202020204" pitchFamily="34" charset="0"/>
              </a:rPr>
              <a:t>CMMP Activities: </a:t>
            </a:r>
            <a:r>
              <a:rPr lang="en-GB" altLang="en-US" sz="2000" dirty="0">
                <a:cs typeface="Arial" panose="020B0604020202020204" pitchFamily="34" charset="0"/>
              </a:rPr>
              <a:t>Edinburgh, Glasgow, St Andrews, Strathclyde </a:t>
            </a:r>
          </a:p>
          <a:p>
            <a:pPr algn="ctr">
              <a:lnSpc>
                <a:spcPct val="120000"/>
              </a:lnSpc>
            </a:pPr>
            <a:r>
              <a:rPr lang="en-GB" altLang="en-US" sz="2000" dirty="0">
                <a:cs typeface="Arial" panose="020B0604020202020204" pitchFamily="34" charset="0"/>
              </a:rPr>
              <a:t>Dundee, Aberdeen, Heriot-Watt, UWS</a:t>
            </a:r>
          </a:p>
          <a:p>
            <a:endParaRPr lang="en-GB" altLang="en-US" sz="1200" i="1" dirty="0">
              <a:cs typeface="Arial" panose="020B0604020202020204" pitchFamily="34" charset="0"/>
            </a:endParaRPr>
          </a:p>
          <a:p>
            <a:r>
              <a:rPr lang="en-GB" altLang="en-US" sz="2000" i="1" dirty="0">
                <a:cs typeface="Arial" panose="020B0604020202020204" pitchFamily="34" charset="0"/>
              </a:rPr>
              <a:t>Facilities: </a:t>
            </a:r>
          </a:p>
          <a:p>
            <a:r>
              <a:rPr lang="en-GB" altLang="en-US" sz="2000" dirty="0">
                <a:cs typeface="Arial" panose="020B0604020202020204" pitchFamily="34" charset="0"/>
              </a:rPr>
              <a:t>Ultra-low-vibration lab, new cleanrooms, and oxide MBE facility (St Andrews); CSEC high-pressure labs (Edinburgh); </a:t>
            </a:r>
          </a:p>
          <a:p>
            <a:r>
              <a:rPr lang="en-GB" altLang="en-US" sz="2000" dirty="0" err="1">
                <a:cs typeface="Arial" panose="020B0604020202020204" pitchFamily="34" charset="0"/>
              </a:rPr>
              <a:t>MagTEM</a:t>
            </a:r>
            <a:r>
              <a:rPr lang="en-GB" altLang="en-US" sz="2000" dirty="0">
                <a:cs typeface="Arial" panose="020B0604020202020204" pitchFamily="34" charset="0"/>
              </a:rPr>
              <a:t> and xenon plasma FIB (Glasgow);</a:t>
            </a:r>
          </a:p>
          <a:p>
            <a:r>
              <a:rPr lang="en-GB" altLang="en-US" sz="2000" dirty="0">
                <a:cs typeface="Arial" panose="020B0604020202020204" pitchFamily="34" charset="0"/>
              </a:rPr>
              <a:t>2D materials, photonics  and device fabrication facility (Heriot-Watt).</a:t>
            </a:r>
            <a:endParaRPr lang="en-GB" altLang="en-US" sz="2000" i="1" dirty="0">
              <a:cs typeface="Arial" panose="020B0604020202020204" pitchFamily="34" charset="0"/>
            </a:endParaRPr>
          </a:p>
          <a:p>
            <a:endParaRPr lang="en-GB" altLang="en-US" sz="2000" i="1" dirty="0">
              <a:cs typeface="Arial" panose="020B0604020202020204" pitchFamily="34" charset="0"/>
            </a:endParaRPr>
          </a:p>
          <a:p>
            <a:r>
              <a:rPr lang="en-GB" altLang="en-US" sz="2000" i="1" dirty="0">
                <a:cs typeface="Arial" panose="020B0604020202020204" pitchFamily="34" charset="0"/>
              </a:rPr>
              <a:t>Centre for Doctoral Training: </a:t>
            </a:r>
          </a:p>
          <a:p>
            <a:r>
              <a:rPr lang="en-GB" altLang="en-US" sz="2000" dirty="0"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cs typeface="Arial" panose="020B0604020202020204" pitchFamily="34" charset="0"/>
              </a:rPr>
              <a:t>rd</a:t>
            </a:r>
            <a:r>
              <a:rPr lang="en-GB" altLang="en-US" sz="2000" dirty="0">
                <a:cs typeface="Arial" panose="020B0604020202020204" pitchFamily="34" charset="0"/>
              </a:rPr>
              <a:t> incarnation of Scottish CM-CDT into 2</a:t>
            </a:r>
            <a:r>
              <a:rPr lang="en-GB" altLang="en-US" sz="2000" baseline="30000" dirty="0">
                <a:cs typeface="Arial" panose="020B0604020202020204" pitchFamily="34" charset="0"/>
              </a:rPr>
              <a:t>nd</a:t>
            </a:r>
            <a:r>
              <a:rPr lang="en-GB" altLang="en-US" sz="2000" dirty="0">
                <a:cs typeface="Arial" panose="020B0604020202020204" pitchFamily="34" charset="0"/>
              </a:rPr>
              <a:t> round as </a:t>
            </a:r>
          </a:p>
          <a:p>
            <a:r>
              <a:rPr lang="en-GB" altLang="en-US" sz="2000" dirty="0">
                <a:cs typeface="Arial" panose="020B0604020202020204" pitchFamily="34" charset="0"/>
              </a:rPr>
              <a:t>                                     ‘CDT in Physics of Quantum Materials’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1599" y="1441506"/>
            <a:ext cx="70540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i="1" dirty="0"/>
              <a:t>Condensed Matter and Materials Physics</a:t>
            </a:r>
          </a:p>
        </p:txBody>
      </p:sp>
    </p:spTree>
    <p:extLst>
      <p:ext uri="{BB962C8B-B14F-4D97-AF65-F5344CB8AC3E}">
        <p14:creationId xmlns:p14="http://schemas.microsoft.com/office/powerpoint/2010/main" val="21813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1143879"/>
            <a:ext cx="9144000" cy="17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6443" y="108666"/>
            <a:ext cx="6579221" cy="853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i="1" dirty="0">
                <a:solidFill>
                  <a:schemeClr val="accent1">
                    <a:lumMod val="50000"/>
                  </a:schemeClr>
                </a:solidFill>
              </a:rPr>
              <a:t>Existing Scope of Theme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78675" y="1348937"/>
            <a:ext cx="8665028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 i="1" dirty="0">
                <a:cs typeface="Arial" panose="020B0604020202020204" pitchFamily="34" charset="0"/>
              </a:rPr>
              <a:t>Core topics:</a:t>
            </a:r>
          </a:p>
          <a:p>
            <a:pPr eaLnBrk="1" hangingPunct="1"/>
            <a:r>
              <a:rPr lang="en-GB" altLang="en-US" sz="1200" b="1" i="1" dirty="0">
                <a:cs typeface="Arial" panose="020B0604020202020204" pitchFamily="34" charset="0"/>
              </a:rPr>
              <a:t>  </a:t>
            </a:r>
          </a:p>
          <a:p>
            <a:pPr lvl="1"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Correlated systems, novel phases of matter, advanced quantum materials (St A., Edi.)</a:t>
            </a:r>
          </a:p>
          <a:p>
            <a:pPr lvl="1"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Microscopy for functional materials (</a:t>
            </a:r>
            <a:r>
              <a:rPr lang="en-GB" altLang="en-US" sz="2000" dirty="0" err="1">
                <a:cs typeface="Arial" panose="020B0604020202020204" pitchFamily="34" charset="0"/>
              </a:rPr>
              <a:t>Glas</a:t>
            </a:r>
            <a:r>
              <a:rPr lang="en-GB" altLang="en-US" sz="2000" dirty="0">
                <a:cs typeface="Arial" panose="020B0604020202020204" pitchFamily="34" charset="0"/>
              </a:rPr>
              <a:t>., Strath.)</a:t>
            </a:r>
          </a:p>
          <a:p>
            <a:pPr lvl="1"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Soft condensed matter (Edi.)</a:t>
            </a:r>
          </a:p>
          <a:p>
            <a:pPr lvl="1"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Nanomaterials and quantum information (H-W, St A.)</a:t>
            </a:r>
          </a:p>
          <a:p>
            <a:pPr lvl="1"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Optoelectronic devices (St A., </a:t>
            </a:r>
            <a:r>
              <a:rPr lang="en-GB" altLang="en-US" sz="2000" dirty="0" err="1">
                <a:cs typeface="Arial" panose="020B0604020202020204" pitchFamily="34" charset="0"/>
              </a:rPr>
              <a:t>Glas</a:t>
            </a:r>
            <a:r>
              <a:rPr lang="en-GB" altLang="en-US" sz="2000" dirty="0">
                <a:cs typeface="Arial" panose="020B0604020202020204" pitchFamily="34" charset="0"/>
              </a:rPr>
              <a:t>., Strath., H-W.)</a:t>
            </a:r>
          </a:p>
          <a:p>
            <a:pPr lvl="1"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Electron paramagnetic resonance (St A., Dundee)</a:t>
            </a:r>
          </a:p>
          <a:p>
            <a:pPr lvl="1"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Thin films, sensors, and imaging (UWS)</a:t>
            </a:r>
          </a:p>
          <a:p>
            <a:pPr eaLnBrk="1" hangingPunct="1"/>
            <a:endParaRPr lang="en-GB" altLang="en-US" sz="1200" b="1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 b="1" i="1" dirty="0">
                <a:cs typeface="Arial" panose="020B0604020202020204" pitchFamily="34" charset="0"/>
              </a:rPr>
              <a:t>Some Areas of overlap with other themes:</a:t>
            </a:r>
            <a:br>
              <a:rPr lang="en-GB" altLang="en-US" sz="2000" b="1" i="1" dirty="0">
                <a:cs typeface="Arial" panose="020B0604020202020204" pitchFamily="34" charset="0"/>
              </a:rPr>
            </a:br>
            <a:r>
              <a:rPr lang="en-GB" altLang="en-US" sz="1200" b="1" i="1" dirty="0">
                <a:cs typeface="Arial" panose="020B0604020202020204" pitchFamily="34" charset="0"/>
              </a:rPr>
              <a:t>   </a:t>
            </a:r>
            <a:endParaRPr lang="en-GB" altLang="en-US" sz="2000" b="1" i="1" dirty="0">
              <a:cs typeface="Arial" panose="020B0604020202020204" pitchFamily="34" charset="0"/>
            </a:endParaRPr>
          </a:p>
          <a:p>
            <a:pPr marL="792000" lvl="1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Biological physics (Edi., </a:t>
            </a:r>
            <a:r>
              <a:rPr lang="en-GB" altLang="en-US" sz="2000" dirty="0" err="1">
                <a:cs typeface="Arial" panose="020B0604020202020204" pitchFamily="34" charset="0"/>
              </a:rPr>
              <a:t>Abdn</a:t>
            </a:r>
            <a:r>
              <a:rPr lang="en-GB" altLang="en-US" sz="2000" dirty="0">
                <a:cs typeface="Arial" panose="020B0604020202020204" pitchFamily="34" charset="0"/>
              </a:rPr>
              <a:t>, Dundee) – PALS.</a:t>
            </a:r>
          </a:p>
          <a:p>
            <a:pPr marL="792000" lvl="1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Solid oxide fuel cells (</a:t>
            </a:r>
            <a:r>
              <a:rPr lang="en-GB" altLang="en-US" sz="2000" dirty="0" err="1">
                <a:cs typeface="Arial" panose="020B0604020202020204" pitchFamily="34" charset="0"/>
              </a:rPr>
              <a:t>Abdn</a:t>
            </a:r>
            <a:r>
              <a:rPr lang="en-GB" altLang="en-US" sz="2000" dirty="0">
                <a:cs typeface="Arial" panose="020B0604020202020204" pitchFamily="34" charset="0"/>
              </a:rPr>
              <a:t>) – Energy.</a:t>
            </a:r>
          </a:p>
          <a:p>
            <a:pPr marL="792000" lvl="1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Organic LEDs and photovoltaics (St A., Strath., H-W) – Energy.</a:t>
            </a:r>
          </a:p>
          <a:p>
            <a:pPr marL="792000" lvl="1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Laser-engineered surface structures (Dundee) – Particle Physics.</a:t>
            </a:r>
          </a:p>
          <a:p>
            <a:pPr marL="792000" lvl="1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Single-photon sources (Heriot-Watt) – Photonics.</a:t>
            </a:r>
          </a:p>
        </p:txBody>
      </p:sp>
    </p:spTree>
    <p:extLst>
      <p:ext uri="{BB962C8B-B14F-4D97-AF65-F5344CB8AC3E}">
        <p14:creationId xmlns:p14="http://schemas.microsoft.com/office/powerpoint/2010/main" val="23790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FCD2690-023A-5A45-8059-BD7377A662FB}"/>
              </a:ext>
            </a:extLst>
          </p:cNvPr>
          <p:cNvSpPr/>
          <p:nvPr/>
        </p:nvSpPr>
        <p:spPr>
          <a:xfrm>
            <a:off x="5983687" y="1462258"/>
            <a:ext cx="2834567" cy="5221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4B51978-15EB-6049-92E9-BEA0DCAC461C}"/>
              </a:ext>
            </a:extLst>
          </p:cNvPr>
          <p:cNvSpPr/>
          <p:nvPr/>
        </p:nvSpPr>
        <p:spPr>
          <a:xfrm>
            <a:off x="3015492" y="1462259"/>
            <a:ext cx="2834567" cy="5221038"/>
          </a:xfrm>
          <a:prstGeom prst="roundRect">
            <a:avLst/>
          </a:prstGeom>
          <a:solidFill>
            <a:schemeClr val="accent2"/>
          </a:solidFill>
          <a:ln w="952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143879"/>
            <a:ext cx="9144000" cy="17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6443" y="108666"/>
            <a:ext cx="6579221" cy="853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Illustrative 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BFF107-9E09-7845-B1F3-FD9E36309EC3}"/>
              </a:ext>
            </a:extLst>
          </p:cNvPr>
          <p:cNvGrpSpPr/>
          <p:nvPr/>
        </p:nvGrpSpPr>
        <p:grpSpPr>
          <a:xfrm>
            <a:off x="92455" y="1462259"/>
            <a:ext cx="3135649" cy="5221036"/>
            <a:chOff x="87053" y="3202606"/>
            <a:chExt cx="3135649" cy="5221036"/>
          </a:xfrm>
        </p:grpSpPr>
        <p:sp>
          <p:nvSpPr>
            <p:cNvPr id="22" name="Rounded Rectangle 21"/>
            <p:cNvSpPr/>
            <p:nvPr/>
          </p:nvSpPr>
          <p:spPr>
            <a:xfrm>
              <a:off x="87053" y="3202606"/>
              <a:ext cx="2834567" cy="5221036"/>
            </a:xfrm>
            <a:prstGeom prst="roundRect">
              <a:avLst/>
            </a:prstGeom>
            <a:solidFill>
              <a:schemeClr val="bg2"/>
            </a:solidFill>
            <a:ln w="952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86320" y="3330486"/>
              <a:ext cx="2936382" cy="2124109"/>
              <a:chOff x="321596" y="3623614"/>
              <a:chExt cx="2936382" cy="21241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48560" y="3623614"/>
                <a:ext cx="290941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dirty="0">
                    <a:solidFill>
                      <a:srgbClr val="000000"/>
                    </a:solidFill>
                    <a:latin typeface="Gill Sans SemiBold"/>
                    <a:cs typeface="Gill Sans SemiBold"/>
                  </a:rPr>
                  <a:t>Control of 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dirty="0">
                    <a:solidFill>
                      <a:srgbClr val="000000"/>
                    </a:solidFill>
                    <a:latin typeface="Gill Sans SemiBold"/>
                    <a:cs typeface="Gill Sans SemiBold"/>
                  </a:rPr>
                  <a:t>Complex Networks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1596" y="4270395"/>
                <a:ext cx="250294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(Aberdeen)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Predicting tipping points.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Proc. Nat. Acad. Sci. .</a:t>
                </a:r>
                <a:r>
                  <a:rPr lang="en-GB" b="1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 115</a:t>
                </a:r>
                <a:r>
                  <a:rPr lang="en-GB" i="1" dirty="0">
                    <a:solidFill>
                      <a:srgbClr val="000000"/>
                    </a:solidFill>
                    <a:latin typeface="Gill Sans Light"/>
                    <a:cs typeface="Gill Sans Light"/>
                  </a:rPr>
                  <a:t>,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s-IS" dirty="0">
                    <a:latin typeface="Gill Sans Light"/>
                    <a:cs typeface="Gill Sans Light"/>
                  </a:rPr>
                  <a:t>E639 (2018)</a:t>
                </a:r>
                <a:endParaRPr lang="en-GB" i="1" dirty="0">
                  <a:solidFill>
                    <a:srgbClr val="000000"/>
                  </a:solidFill>
                  <a:latin typeface="Gill Sans Light"/>
                  <a:cs typeface="Gill Sans Light"/>
                </a:endParaRPr>
              </a:p>
            </p:txBody>
          </p:sp>
        </p:grpSp>
        <p:pic>
          <p:nvPicPr>
            <p:cNvPr id="19" name="Picture 1">
              <a:extLst>
                <a:ext uri="{FF2B5EF4-FFF2-40B4-BE49-F238E27FC236}">
                  <a16:creationId xmlns:a16="http://schemas.microsoft.com/office/drawing/2014/main" id="{8C5F0F62-5375-5A43-9008-04927D3D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00" y="6117233"/>
              <a:ext cx="2640190" cy="147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" name="Picture 1" descr="page2image48808">
            <a:extLst>
              <a:ext uri="{FF2B5EF4-FFF2-40B4-BE49-F238E27FC236}">
                <a16:creationId xmlns:a16="http://schemas.microsoft.com/office/drawing/2014/main" id="{720DDF7E-D8F5-4143-A376-19DC68FB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70" y="4376885"/>
            <a:ext cx="2741035" cy="11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B9E9D-41C0-CA46-8CFC-1794E2442E20}"/>
              </a:ext>
            </a:extLst>
          </p:cNvPr>
          <p:cNvSpPr/>
          <p:nvPr/>
        </p:nvSpPr>
        <p:spPr>
          <a:xfrm>
            <a:off x="3085771" y="1659537"/>
            <a:ext cx="28088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Gill Sans Light"/>
                <a:cs typeface="Gill Sans Light"/>
              </a:rPr>
              <a:t>Controlling Atom-Atom Coupling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Gill Sans Light"/>
                <a:cs typeface="Gill Sans Light"/>
              </a:rPr>
              <a:t>(St Andrews/Stanford)</a:t>
            </a:r>
            <a:r>
              <a:rPr lang="en-GB" b="1" dirty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Gill Sans Light"/>
                <a:cs typeface="Gill Sans Light"/>
              </a:rPr>
              <a:t>Using optical cavities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Phys. Rev. X </a:t>
            </a:r>
            <a:r>
              <a:rPr lang="en-GB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8</a:t>
            </a:r>
            <a:r>
              <a:rPr lang="en-GB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011002 (2018)</a:t>
            </a:r>
            <a:endParaRPr lang="en-GB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68D1E4-7D93-264D-9EE0-FBE09EEAD470}"/>
              </a:ext>
            </a:extLst>
          </p:cNvPr>
          <p:cNvSpPr/>
          <p:nvPr/>
        </p:nvSpPr>
        <p:spPr>
          <a:xfrm>
            <a:off x="6009361" y="1780018"/>
            <a:ext cx="28088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Gill Sans Light"/>
                <a:cs typeface="Gill Sans Light"/>
              </a:rPr>
              <a:t>Readout of Ferroelectrics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Gill Sans Light"/>
                <a:cs typeface="Gill Sans Light"/>
              </a:rPr>
              <a:t>(St Andrews)</a:t>
            </a:r>
            <a:r>
              <a:rPr lang="en-GB" b="1" dirty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Dynamic Domain walls,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Nature Materials </a:t>
            </a:r>
            <a:r>
              <a:rPr lang="en-GB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17</a:t>
            </a:r>
            <a:r>
              <a:rPr lang="en-GB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49-56 (2018)</a:t>
            </a:r>
            <a:endParaRPr lang="en-GB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9994AA-0B0E-D644-B9EB-41FE47DD4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700" b="54862"/>
          <a:stretch/>
        </p:blipFill>
        <p:spPr>
          <a:xfrm>
            <a:off x="6037973" y="4190879"/>
            <a:ext cx="2780281" cy="17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1143879"/>
            <a:ext cx="9144000" cy="17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6443" y="108666"/>
            <a:ext cx="6579221" cy="853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Illustrative Examples (contd.)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41E7F-BE69-1847-9387-2A907F1E0E61}"/>
              </a:ext>
            </a:extLst>
          </p:cNvPr>
          <p:cNvGrpSpPr/>
          <p:nvPr/>
        </p:nvGrpSpPr>
        <p:grpSpPr>
          <a:xfrm>
            <a:off x="171305" y="1317543"/>
            <a:ext cx="8870856" cy="2547028"/>
            <a:chOff x="112371" y="1334943"/>
            <a:chExt cx="9436033" cy="2604733"/>
          </a:xfrm>
        </p:grpSpPr>
        <p:sp>
          <p:nvSpPr>
            <p:cNvPr id="29" name="Rounded Rectangle 28"/>
            <p:cNvSpPr/>
            <p:nvPr/>
          </p:nvSpPr>
          <p:spPr>
            <a:xfrm>
              <a:off x="112371" y="1647460"/>
              <a:ext cx="5783009" cy="1750943"/>
            </a:xfrm>
            <a:prstGeom prst="roundRect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6359" y="1792374"/>
              <a:ext cx="5133554" cy="1510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Gill Sans Light"/>
                  <a:cs typeface="Gill Sans Light"/>
                </a:rPr>
                <a:t>Magnetic Ratchet </a:t>
              </a:r>
              <a:r>
                <a:rPr lang="en-GB" dirty="0">
                  <a:solidFill>
                    <a:srgbClr val="000000"/>
                  </a:solidFill>
                  <a:latin typeface="Gill Sans Light"/>
                  <a:cs typeface="Gill Sans Light"/>
                </a:rPr>
                <a:t>(Glasgow)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Gill Sans Light"/>
                  <a:cs typeface="Gill Sans Light"/>
                </a:rPr>
                <a:t>Tomography and high energy x-rays reveals magnetic </a:t>
              </a:r>
              <a:r>
                <a:rPr lang="en-GB" dirty="0">
                  <a:solidFill>
                    <a:srgbClr val="00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singularities 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i="1" dirty="0">
                <a:solidFill>
                  <a:srgbClr val="0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Nature Materials </a:t>
              </a:r>
              <a:r>
                <a:rPr lang="en-GB" b="1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16</a:t>
              </a:r>
              <a:r>
                <a:rPr lang="en-GB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 1106 (2017)</a:t>
              </a:r>
              <a:endParaRPr lang="en-GB" dirty="0">
                <a:solidFill>
                  <a:srgbClr val="000000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18" name="Picture 17" descr="media_538527_en.jpg">
              <a:extLst>
                <a:ext uri="{FF2B5EF4-FFF2-40B4-BE49-F238E27FC236}">
                  <a16:creationId xmlns:a16="http://schemas.microsoft.com/office/drawing/2014/main" id="{419E2F66-4D17-234C-BBA2-1F72F0599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7892" y="1334943"/>
              <a:ext cx="3530512" cy="260473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BFF107-9E09-7845-B1F3-FD9E36309EC3}"/>
              </a:ext>
            </a:extLst>
          </p:cNvPr>
          <p:cNvGrpSpPr/>
          <p:nvPr/>
        </p:nvGrpSpPr>
        <p:grpSpPr>
          <a:xfrm>
            <a:off x="133120" y="3966497"/>
            <a:ext cx="6132822" cy="2318550"/>
            <a:chOff x="81310" y="3977267"/>
            <a:chExt cx="6132822" cy="2318550"/>
          </a:xfrm>
        </p:grpSpPr>
        <p:sp>
          <p:nvSpPr>
            <p:cNvPr id="22" name="Rounded Rectangle 21"/>
            <p:cNvSpPr/>
            <p:nvPr/>
          </p:nvSpPr>
          <p:spPr>
            <a:xfrm>
              <a:off x="81310" y="4300225"/>
              <a:ext cx="6066262" cy="1591463"/>
            </a:xfrm>
            <a:prstGeom prst="roundRect">
              <a:avLst/>
            </a:prstGeom>
            <a:solidFill>
              <a:schemeClr val="bg2"/>
            </a:solidFill>
            <a:ln w="952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0277" y="3977267"/>
              <a:ext cx="6003855" cy="2318550"/>
              <a:chOff x="245553" y="4270395"/>
              <a:chExt cx="6003855" cy="231855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45553" y="4803841"/>
                <a:ext cx="6003855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b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Strongly Coupled Nano-mechanical Resonator Modes </a:t>
                </a:r>
                <a:r>
                  <a:rPr lang="en-GB" i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(H-W)</a:t>
                </a:r>
              </a:p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i="1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Nonlinear mechanical frequency mixing </a:t>
                </a:r>
              </a:p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Phys. Rev. Lett. 118, (2017).</a:t>
                </a:r>
              </a:p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i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2000" b="1" dirty="0">
                  <a:solidFill>
                    <a:srgbClr val="000000"/>
                  </a:solidFill>
                  <a:latin typeface="Gill Sans SemiBold"/>
                  <a:cs typeface="Gill Sans SemiBol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1596" y="4270395"/>
                <a:ext cx="25029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GB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AFE7FF-59D2-EC4F-B870-464B64E7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502" y="3940934"/>
            <a:ext cx="2468888" cy="28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1143879"/>
            <a:ext cx="9144000" cy="17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2643" y="1351443"/>
            <a:ext cx="4994615" cy="234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en-US" sz="2000" i="1" dirty="0">
                <a:cs typeface="Arial" panose="020B0604020202020204" pitchFamily="34" charset="0"/>
              </a:rPr>
              <a:t> </a:t>
            </a:r>
            <a:r>
              <a:rPr lang="en-GB" altLang="en-US" b="1" i="1" dirty="0">
                <a:cs typeface="Arial" panose="020B0604020202020204" pitchFamily="34" charset="0"/>
              </a:rPr>
              <a:t>TEM detector commercialization</a:t>
            </a:r>
          </a:p>
          <a:p>
            <a:pPr lvl="1">
              <a:buFontTx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Glasgow condensed matter, particle physics and Institute for Gravitational Research.</a:t>
            </a:r>
          </a:p>
          <a:p>
            <a:pPr lvl="1">
              <a:buFontTx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High speed imaging detectors for TEM</a:t>
            </a:r>
          </a:p>
          <a:p>
            <a:pPr lvl="1">
              <a:buFontTx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Six units, £0.7M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GB" altLang="en-US" sz="2000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6443" y="108666"/>
            <a:ext cx="6707557" cy="853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200" i="1" dirty="0">
                <a:solidFill>
                  <a:schemeClr val="accent1">
                    <a:lumMod val="50000"/>
                  </a:schemeClr>
                </a:solidFill>
              </a:rPr>
              <a:t>Commercial and Funding Success</a:t>
            </a:r>
          </a:p>
        </p:txBody>
      </p:sp>
      <p:pic>
        <p:nvPicPr>
          <p:cNvPr id="5" name="Picture 4" descr="DYzPDMGXUAAsghe.jpg">
            <a:extLst>
              <a:ext uri="{FF2B5EF4-FFF2-40B4-BE49-F238E27FC236}">
                <a16:creationId xmlns:a16="http://schemas.microsoft.com/office/drawing/2014/main" id="{75AA00E2-3FE3-7948-919E-D3E0DC4D1A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8635" y="1373641"/>
            <a:ext cx="3072319" cy="2048212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70B14DB7-E4A0-5744-985E-A527A928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42" y="3209980"/>
            <a:ext cx="499461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GB" altLang="en-US" sz="2000" i="1" dirty="0">
                <a:cs typeface="Arial" panose="020B0604020202020204" pitchFamily="34" charset="0"/>
              </a:rPr>
              <a:t> </a:t>
            </a:r>
            <a:r>
              <a:rPr lang="en-GB" altLang="en-US" b="1" i="1" dirty="0">
                <a:cs typeface="Arial" panose="020B0604020202020204" pitchFamily="34" charset="0"/>
              </a:rPr>
              <a:t>Larger grants including</a:t>
            </a:r>
            <a:endParaRPr lang="en-GB" altLang="en-US" dirty="0"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Phil King (St Andrews): over £2.9M in funding, including for new facility in spin-resolved imaging.</a:t>
            </a:r>
            <a:br>
              <a:rPr lang="en-GB" altLang="en-US" dirty="0">
                <a:cs typeface="Arial" panose="020B0604020202020204" pitchFamily="34" charset="0"/>
              </a:rPr>
            </a:br>
            <a:endParaRPr lang="en-GB" altLang="en-US" dirty="0"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en-GB" altLang="en-US" dirty="0">
                <a:cs typeface="Arial" panose="020B0604020202020204" pitchFamily="34" charset="0"/>
              </a:rPr>
              <a:t>Several &gt;£1M grants, joint with Chemistry and biology departments.</a:t>
            </a:r>
          </a:p>
          <a:p>
            <a:pPr lvl="1">
              <a:buFontTx/>
              <a:buChar char="•"/>
            </a:pPr>
            <a:endParaRPr lang="en-GB" altLang="en-US" sz="2000" dirty="0">
              <a:cs typeface="Arial" panose="020B0604020202020204" pitchFamily="34" charset="0"/>
            </a:endParaRPr>
          </a:p>
          <a:p>
            <a:pPr lvl="1">
              <a:buFontTx/>
              <a:buChar char="•"/>
            </a:pPr>
            <a:endParaRPr lang="en-GB" altLang="en-US" dirty="0"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3A5F89-C705-254A-992C-301428D81C85}"/>
              </a:ext>
            </a:extLst>
          </p:cNvPr>
          <p:cNvGrpSpPr>
            <a:grpSpLocks noChangeAspect="1"/>
          </p:cNvGrpSpPr>
          <p:nvPr/>
        </p:nvGrpSpPr>
        <p:grpSpPr>
          <a:xfrm>
            <a:off x="5461006" y="3633869"/>
            <a:ext cx="3894611" cy="2079375"/>
            <a:chOff x="2614533" y="2230797"/>
            <a:chExt cx="4415883" cy="23576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752C52-3420-5449-9B2E-ACB2B11D7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53" t="7807" r="15838" b="13287"/>
            <a:stretch/>
          </p:blipFill>
          <p:spPr>
            <a:xfrm>
              <a:off x="2614533" y="2446285"/>
              <a:ext cx="1254940" cy="1909690"/>
            </a:xfrm>
            <a:prstGeom prst="rect">
              <a:avLst/>
            </a:prstGeom>
            <a:effectLst>
              <a:softEdge rad="1143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85FFFB-D46B-3947-9502-D9C541008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1440" y="2230797"/>
              <a:ext cx="3528976" cy="23576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BFFA23-B311-4B41-A6EC-19A6749EE84B}"/>
              </a:ext>
            </a:extLst>
          </p:cNvPr>
          <p:cNvSpPr txBox="1"/>
          <p:nvPr/>
        </p:nvSpPr>
        <p:spPr>
          <a:xfrm>
            <a:off x="112641" y="5672193"/>
            <a:ext cx="9031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Fellowships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St.A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.), EPSRC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early career, </a:t>
            </a:r>
          </a:p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Gerardot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(H-W)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RAEng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Emerging Technology Chair , Wolfson Merit, ERC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– prompting 2 lower level appointments in CMP@H-W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1143879"/>
            <a:ext cx="9144000" cy="17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6443" y="108666"/>
            <a:ext cx="6579221" cy="853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164" y="1574078"/>
            <a:ext cx="8589672" cy="574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60000">
              <a:buFontTx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Condensed Matter and Materials Physics theme is in great shape: healthy recruitment of world-class staff, a strong stream of PhD candidates, and recent investment in top-end experimental facilities.</a:t>
            </a:r>
            <a:b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>
              <a:buFontTx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perceptible barriers to collaborations across Scottish Physics</a:t>
            </a:r>
            <a:b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– has SUPA done it’s job? </a:t>
            </a:r>
            <a:b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60000">
              <a:buFontTx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SUPA III help in the future ?  Perhaps SUPA’s could facilitate groupings themed along grand challenge priorities matched to funding streams from UKRI &amp; EU funders e.g.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21st Century Products, Digital Manufacturing, Sustainable Industries, New Industrial Systems.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Could/Should be cross-pool too.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24000" indent="-360000">
              <a:lnSpc>
                <a:spcPct val="150000"/>
              </a:lnSpc>
              <a:buFontTx/>
              <a:buChar char="•"/>
            </a:pPr>
            <a:endParaRPr lang="en-GB" dirty="0"/>
          </a:p>
          <a:p>
            <a:pPr marL="324000" indent="-360000">
              <a:lnSpc>
                <a:spcPct val="150000"/>
              </a:lnSpc>
              <a:buFontTx/>
              <a:buChar char="•"/>
            </a:pPr>
            <a:endParaRPr lang="en-GB" dirty="0"/>
          </a:p>
          <a:p>
            <a:pPr marL="324000" indent="-360000">
              <a:lnSpc>
                <a:spcPct val="150000"/>
              </a:lnSpc>
              <a:buFontTx/>
              <a:buChar char="•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425</Words>
  <Application>Microsoft Macintosh PowerPoint</Application>
  <PresentationFormat>On-screen Show (4:3)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Gill Sans Light</vt:lpstr>
      <vt:lpstr>Gill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Miller</dc:creator>
  <cp:lastModifiedBy>Galbraith, Ian</cp:lastModifiedBy>
  <cp:revision>123</cp:revision>
  <cp:lastPrinted>2018-06-01T08:06:13Z</cp:lastPrinted>
  <dcterms:created xsi:type="dcterms:W3CDTF">2015-03-21T20:26:17Z</dcterms:created>
  <dcterms:modified xsi:type="dcterms:W3CDTF">2018-06-07T08:07:25Z</dcterms:modified>
</cp:coreProperties>
</file>