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0"/>
  </p:normalViewPr>
  <p:slideViewPr>
    <p:cSldViewPr snapToGrid="0">
      <p:cViewPr varScale="1">
        <p:scale>
          <a:sx n="114" d="100"/>
          <a:sy n="114" d="100"/>
        </p:scale>
        <p:origin x="36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19C3-BFA4-41B1-9E0F-39090FFB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E98C9C-4EA7-4D87-880D-7A8D2F8E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36514D-8028-430C-AB7E-5F19BB619ADD}"/>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EAA619BA-A9FA-45BE-BED4-8BB4FB522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EE5C1-BC30-41BE-8762-1F4C3DD5009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04987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3547-CF94-406F-9232-39545E22E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F4E47-8E68-476C-B1A8-6D0674793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B1756-6122-4EAF-A7B4-28E9B4336BA2}"/>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3560F3C5-B133-4069-877A-BD06223F5F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1D83A-5782-4DA0-8CA7-B746A053D08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685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B8720-F878-4E7E-AD30-C9E23E43F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899D36-EFFD-4CA5-9670-B6E8B4A16D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850A-0362-4F43-ABD7-D4384A5E2539}"/>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121D6B64-B680-43B9-8EDD-F430F41F7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464FE-7C7B-4088-B09B-3D51D73AA33E}"/>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74975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B1CF-2DE3-4FCA-8DE3-DFB5432C8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E3E26C-631B-4E0F-84FB-0A92BB106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B7735-D16D-44D9-9EBA-BF1487BA8D27}"/>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BA2EEA40-7E45-4920-AEB3-1A4A1D430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F45F9-A62C-4E77-A617-547F8B366255}"/>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00559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7E7-76A5-4A59-A99E-B69094037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9DE384-05C1-43DD-A7E5-9171ABEA4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E9294-21CD-46A3-8ECB-CF4706D1C703}"/>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8DF29605-D1FB-447C-8E82-9B2BA23A2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0F4B4-DC2B-4EEB-A9C2-071C79002090}"/>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0277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B570-181B-4A77-A6C8-15B882F1D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AA840-B606-406A-8893-C4C311DB8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CADAA-58B2-4833-BCDB-564F5B844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5245B7-D776-4DDC-836F-DDFC3C4097B8}"/>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6" name="Footer Placeholder 5">
            <a:extLst>
              <a:ext uri="{FF2B5EF4-FFF2-40B4-BE49-F238E27FC236}">
                <a16:creationId xmlns:a16="http://schemas.microsoft.com/office/drawing/2014/main" id="{615541B2-4EAD-4482-AE06-F3749212D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19D1E-FA88-431D-828A-6B6C58583EF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22159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F99D-0A90-45F1-9F93-69FB21C64D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12146-64F5-494F-87A1-892357F3B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EFAB6-0FE1-45EE-B519-4B93A052A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BEF57-01CF-4023-A8D0-77D1A60F0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656AC-4293-48EC-946D-C9A479973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C21325-7B59-4DA1-A508-1532B7B34ABF}"/>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8" name="Footer Placeholder 7">
            <a:extLst>
              <a:ext uri="{FF2B5EF4-FFF2-40B4-BE49-F238E27FC236}">
                <a16:creationId xmlns:a16="http://schemas.microsoft.com/office/drawing/2014/main" id="{8AF672A7-F884-42F1-B6C9-9BF4D0DCF2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0122F6-8C61-4B5D-98A5-D4B078097E4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58716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959-E4BD-412A-960E-8994965AF5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92A4D0-379F-4AE5-A748-048A9AF81675}"/>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4" name="Footer Placeholder 3">
            <a:extLst>
              <a:ext uri="{FF2B5EF4-FFF2-40B4-BE49-F238E27FC236}">
                <a16:creationId xmlns:a16="http://schemas.microsoft.com/office/drawing/2014/main" id="{131B3E79-24B3-4983-9C84-F02EB616E3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BFDE2A-46D5-4C91-9A6C-096A0A380FB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59167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550FB-58E1-4EE5-BF2F-EBE4819091CB}"/>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3" name="Footer Placeholder 2">
            <a:extLst>
              <a:ext uri="{FF2B5EF4-FFF2-40B4-BE49-F238E27FC236}">
                <a16:creationId xmlns:a16="http://schemas.microsoft.com/office/drawing/2014/main" id="{83C132D6-BEC2-40ED-97BB-D77235FA6A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FE8D14-B26E-44BD-82EC-C29C2173A268}"/>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13922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2271-F469-43E8-842A-7CF9BA98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7D059-BE3F-4B25-B116-0DA943D5E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38B91E-5DF5-49DD-AE97-3928C061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907F7-DEA5-4C39-BD11-B26630532B7E}"/>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6" name="Footer Placeholder 5">
            <a:extLst>
              <a:ext uri="{FF2B5EF4-FFF2-40B4-BE49-F238E27FC236}">
                <a16:creationId xmlns:a16="http://schemas.microsoft.com/office/drawing/2014/main" id="{E961783B-89A1-4584-99B4-D4DC15710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5DD8-10B1-43D6-9037-C895B745425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41500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CB07-DAFE-46FA-979F-204A32AA1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76A84B-AC4A-41F4-85F5-3EAB8D5B8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2AB97D-EFDE-4161-A256-E61F667DE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888B8-9AF5-48AF-BF3E-4C488D5045E8}"/>
              </a:ext>
            </a:extLst>
          </p:cNvPr>
          <p:cNvSpPr>
            <a:spLocks noGrp="1"/>
          </p:cNvSpPr>
          <p:nvPr>
            <p:ph type="dt" sz="half" idx="10"/>
          </p:nvPr>
        </p:nvSpPr>
        <p:spPr/>
        <p:txBody>
          <a:bodyPr/>
          <a:lstStyle/>
          <a:p>
            <a:fld id="{EF077945-144F-4DEC-9BD5-C2D76A16035E}" type="datetimeFigureOut">
              <a:rPr lang="en-GB" smtClean="0"/>
              <a:t>17/05/2021</a:t>
            </a:fld>
            <a:endParaRPr lang="en-GB"/>
          </a:p>
        </p:txBody>
      </p:sp>
      <p:sp>
        <p:nvSpPr>
          <p:cNvPr id="6" name="Footer Placeholder 5">
            <a:extLst>
              <a:ext uri="{FF2B5EF4-FFF2-40B4-BE49-F238E27FC236}">
                <a16:creationId xmlns:a16="http://schemas.microsoft.com/office/drawing/2014/main" id="{9CDA19AE-6B51-4345-8596-5571965B5F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227B1B-6843-4FB6-B289-83ADC8536DD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61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35D8D-1EBF-4C29-9FCF-E49195651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433D7-51DE-4E70-ACA7-30607B193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1E12B-FBE6-4009-B6BD-A941FDEAA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77945-144F-4DEC-9BD5-C2D76A16035E}" type="datetimeFigureOut">
              <a:rPr lang="en-GB" smtClean="0"/>
              <a:t>17/05/2021</a:t>
            </a:fld>
            <a:endParaRPr lang="en-GB"/>
          </a:p>
        </p:txBody>
      </p:sp>
      <p:sp>
        <p:nvSpPr>
          <p:cNvPr id="5" name="Footer Placeholder 4">
            <a:extLst>
              <a:ext uri="{FF2B5EF4-FFF2-40B4-BE49-F238E27FC236}">
                <a16:creationId xmlns:a16="http://schemas.microsoft.com/office/drawing/2014/main" id="{8FE4C1D3-3AC3-4CD4-9A74-F5DCC99D7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E4AC90-BF80-424A-9057-1C72F24BC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AD00-08FB-45A7-BBC8-DCFD2C1428AB}" type="slidenum">
              <a:rPr lang="en-GB" smtClean="0"/>
              <a:t>‹#›</a:t>
            </a:fld>
            <a:endParaRPr lang="en-GB"/>
          </a:p>
        </p:txBody>
      </p:sp>
    </p:spTree>
    <p:extLst>
      <p:ext uri="{BB962C8B-B14F-4D97-AF65-F5344CB8AC3E}">
        <p14:creationId xmlns:p14="http://schemas.microsoft.com/office/powerpoint/2010/main" val="93537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ti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JP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D397EF6C-2183-4D8D-A409-9BD16E4A7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62" y="15868"/>
            <a:ext cx="1321955" cy="914926"/>
          </a:xfrm>
          <a:prstGeom prst="rect">
            <a:avLst/>
          </a:prstGeom>
        </p:spPr>
      </p:pic>
      <p:cxnSp>
        <p:nvCxnSpPr>
          <p:cNvPr id="7" name="Straight Connector 6">
            <a:extLst>
              <a:ext uri="{FF2B5EF4-FFF2-40B4-BE49-F238E27FC236}">
                <a16:creationId xmlns:a16="http://schemas.microsoft.com/office/drawing/2014/main" id="{57CAFBAF-6AFD-44BA-9791-B7703983ED48}"/>
              </a:ext>
            </a:extLst>
          </p:cNvPr>
          <p:cNvCxnSpPr/>
          <p:nvPr/>
        </p:nvCxnSpPr>
        <p:spPr>
          <a:xfrm>
            <a:off x="0" y="862808"/>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D43BB4-1DC4-4BF0-B8A6-18F8FE5A4936}"/>
              </a:ext>
            </a:extLst>
          </p:cNvPr>
          <p:cNvCxnSpPr/>
          <p:nvPr/>
        </p:nvCxnSpPr>
        <p:spPr>
          <a:xfrm>
            <a:off x="4483" y="3812194"/>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87322E-1181-4781-BDC6-9049F51DBB8C}"/>
              </a:ext>
            </a:extLst>
          </p:cNvPr>
          <p:cNvCxnSpPr>
            <a:cxnSpLocks/>
          </p:cNvCxnSpPr>
          <p:nvPr/>
        </p:nvCxnSpPr>
        <p:spPr>
          <a:xfrm>
            <a:off x="6094312" y="862808"/>
            <a:ext cx="0" cy="5995192"/>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0D1328-287B-4F9E-9FD3-759906483827}"/>
              </a:ext>
            </a:extLst>
          </p:cNvPr>
          <p:cNvSpPr txBox="1"/>
          <p:nvPr/>
        </p:nvSpPr>
        <p:spPr>
          <a:xfrm>
            <a:off x="148408" y="101202"/>
            <a:ext cx="6074676" cy="646331"/>
          </a:xfrm>
          <a:prstGeom prst="rect">
            <a:avLst/>
          </a:prstGeom>
          <a:noFill/>
        </p:spPr>
        <p:txBody>
          <a:bodyPr wrap="none" rtlCol="0">
            <a:spAutoFit/>
          </a:bodyPr>
          <a:lstStyle/>
          <a:p>
            <a:r>
              <a:rPr lang="en-GB" sz="2000" dirty="0"/>
              <a:t>All Dielectric Metasurfaces for biophotonic Applications</a:t>
            </a:r>
          </a:p>
          <a:p>
            <a:r>
              <a:rPr lang="en-GB" sz="1600" dirty="0"/>
              <a:t>Mohammad Biabanifard</a:t>
            </a:r>
          </a:p>
        </p:txBody>
      </p:sp>
      <p:sp>
        <p:nvSpPr>
          <p:cNvPr id="13" name="TextBox 12">
            <a:extLst>
              <a:ext uri="{FF2B5EF4-FFF2-40B4-BE49-F238E27FC236}">
                <a16:creationId xmlns:a16="http://schemas.microsoft.com/office/drawing/2014/main" id="{50FB38C4-3A2B-4CC2-B109-1E07E5A28DE0}"/>
              </a:ext>
            </a:extLst>
          </p:cNvPr>
          <p:cNvSpPr txBox="1"/>
          <p:nvPr/>
        </p:nvSpPr>
        <p:spPr>
          <a:xfrm>
            <a:off x="155391" y="966708"/>
            <a:ext cx="3234349" cy="3539430"/>
          </a:xfrm>
          <a:prstGeom prst="rect">
            <a:avLst/>
          </a:prstGeom>
          <a:noFill/>
        </p:spPr>
        <p:txBody>
          <a:bodyPr wrap="square" rtlCol="0">
            <a:spAutoFit/>
          </a:bodyPr>
          <a:lstStyle/>
          <a:p>
            <a:r>
              <a:rPr lang="en-GB" sz="1400" b="1" dirty="0"/>
              <a:t>Additional Author: </a:t>
            </a:r>
            <a:r>
              <a:rPr lang="en-GB" sz="1400" dirty="0"/>
              <a:t>Andrea Di Falco  </a:t>
            </a:r>
            <a:endParaRPr lang="en-GB" sz="1400" b="1" dirty="0"/>
          </a:p>
          <a:p>
            <a:r>
              <a:rPr lang="en-GB" sz="1400" b="1" dirty="0"/>
              <a:t>Funder:</a:t>
            </a:r>
            <a:r>
              <a:rPr lang="en-GB" sz="1400" dirty="0"/>
              <a:t> ERC</a:t>
            </a:r>
            <a:endParaRPr lang="en-GB" sz="1400" b="1" dirty="0"/>
          </a:p>
          <a:p>
            <a:endParaRPr lang="en-GB" sz="1400" b="1" dirty="0"/>
          </a:p>
          <a:p>
            <a:r>
              <a:rPr lang="en-GB" sz="1400" b="1" dirty="0"/>
              <a:t>Abstract  </a:t>
            </a:r>
          </a:p>
          <a:p>
            <a:endParaRPr lang="en-GB" sz="1400" b="1" dirty="0"/>
          </a:p>
          <a:p>
            <a:pPr algn="just"/>
            <a:r>
              <a:rPr lang="en-GB" sz="1400" dirty="0"/>
              <a:t>new optical structures within the scale of a few hundred nanometre are emerging to engineer full-scale light</a:t>
            </a:r>
          </a:p>
          <a:p>
            <a:pPr algn="just"/>
            <a:r>
              <a:rPr lang="en-GB" sz="1400" dirty="0"/>
              <a:t>characterisations:  </a:t>
            </a:r>
          </a:p>
          <a:p>
            <a:pPr algn="just"/>
            <a:r>
              <a:rPr lang="en-GB" sz="1400" b="1" dirty="0"/>
              <a:t>polarisation</a:t>
            </a:r>
            <a:r>
              <a:rPr lang="en-GB" sz="1400" dirty="0"/>
              <a:t>, </a:t>
            </a:r>
            <a:r>
              <a:rPr lang="en-GB" sz="1400" b="1" dirty="0"/>
              <a:t>Amplitude</a:t>
            </a:r>
            <a:r>
              <a:rPr lang="en-GB" sz="1400" dirty="0"/>
              <a:t>, and </a:t>
            </a:r>
            <a:r>
              <a:rPr lang="en-GB" sz="1400" b="1" dirty="0"/>
              <a:t>phase</a:t>
            </a:r>
            <a:r>
              <a:rPr lang="en-GB" sz="1400" dirty="0"/>
              <a:t>. </a:t>
            </a:r>
            <a:endParaRPr lang="en-GB" sz="1400" b="1" dirty="0"/>
          </a:p>
          <a:p>
            <a:endParaRPr lang="en-GB" sz="1400" b="1" dirty="0"/>
          </a:p>
          <a:p>
            <a:endParaRPr lang="en-GB" sz="1400" dirty="0"/>
          </a:p>
          <a:p>
            <a:endParaRPr lang="en-GB" sz="1400" dirty="0"/>
          </a:p>
          <a:p>
            <a:endParaRPr lang="en-GB" sz="1400" dirty="0"/>
          </a:p>
          <a:p>
            <a:endParaRPr lang="en-GB" sz="1400" dirty="0"/>
          </a:p>
          <a:p>
            <a:endParaRPr lang="en-GB" sz="1400" dirty="0"/>
          </a:p>
        </p:txBody>
      </p:sp>
      <p:sp>
        <p:nvSpPr>
          <p:cNvPr id="14" name="TextBox 13">
            <a:extLst>
              <a:ext uri="{FF2B5EF4-FFF2-40B4-BE49-F238E27FC236}">
                <a16:creationId xmlns:a16="http://schemas.microsoft.com/office/drawing/2014/main" id="{128C343C-7A38-43FF-9504-D29EDB85BC15}"/>
              </a:ext>
            </a:extLst>
          </p:cNvPr>
          <p:cNvSpPr txBox="1"/>
          <p:nvPr/>
        </p:nvSpPr>
        <p:spPr>
          <a:xfrm>
            <a:off x="148408" y="3919636"/>
            <a:ext cx="5914417" cy="4832092"/>
          </a:xfrm>
          <a:prstGeom prst="rect">
            <a:avLst/>
          </a:prstGeom>
          <a:noFill/>
        </p:spPr>
        <p:txBody>
          <a:bodyPr wrap="square" rtlCol="0">
            <a:spAutoFit/>
          </a:bodyPr>
          <a:lstStyle/>
          <a:p>
            <a:r>
              <a:rPr lang="en-GB" sz="1400" b="1" dirty="0"/>
              <a:t>Project Description </a:t>
            </a:r>
          </a:p>
          <a:p>
            <a:pPr algn="just"/>
            <a:endParaRPr lang="en-GB" sz="1400" b="1" dirty="0"/>
          </a:p>
          <a:p>
            <a:pPr algn="just"/>
            <a:r>
              <a:rPr lang="en-GB" sz="1400" dirty="0"/>
              <a:t>Metasurfaces, a two</a:t>
            </a:r>
          </a:p>
          <a:p>
            <a:pPr algn="just"/>
            <a:r>
              <a:rPr lang="en-GB" sz="1400" dirty="0"/>
              <a:t>-dimensional version</a:t>
            </a:r>
          </a:p>
          <a:p>
            <a:pPr algn="just"/>
            <a:r>
              <a:rPr lang="en-GB" sz="1400" dirty="0"/>
              <a:t> of metamaterials,</a:t>
            </a:r>
          </a:p>
          <a:p>
            <a:pPr algn="just"/>
            <a:r>
              <a:rPr lang="en-GB" sz="1400" dirty="0"/>
              <a:t> by having unusual</a:t>
            </a:r>
          </a:p>
          <a:p>
            <a:pPr algn="just"/>
            <a:r>
              <a:rPr lang="en-GB" sz="1400" dirty="0"/>
              <a:t>scattering properties</a:t>
            </a:r>
          </a:p>
          <a:p>
            <a:pPr algn="just"/>
            <a:r>
              <a:rPr lang="en-GB" sz="1400" dirty="0"/>
              <a:t>introduces the ability to engineer the wavefront as desired. In this regard, dielectric metasurfaces are more efficient in transmission compared with the metal ones and they could take advantage of being broadband. These dielectric metasurfaces are designed to be exploited for imaging and sensing biophotonic applications in microfluidic environments.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18" name="TextBox 17">
            <a:extLst>
              <a:ext uri="{FF2B5EF4-FFF2-40B4-BE49-F238E27FC236}">
                <a16:creationId xmlns:a16="http://schemas.microsoft.com/office/drawing/2014/main" id="{9794C4F3-65F6-41FB-8E9F-B27CAF5BAAC0}"/>
              </a:ext>
            </a:extLst>
          </p:cNvPr>
          <p:cNvSpPr txBox="1"/>
          <p:nvPr/>
        </p:nvSpPr>
        <p:spPr>
          <a:xfrm>
            <a:off x="6299822" y="964924"/>
            <a:ext cx="5720595" cy="307777"/>
          </a:xfrm>
          <a:prstGeom prst="rect">
            <a:avLst/>
          </a:prstGeom>
          <a:noFill/>
        </p:spPr>
        <p:txBody>
          <a:bodyPr wrap="square" rtlCol="0">
            <a:spAutoFit/>
          </a:bodyPr>
          <a:lstStyle/>
          <a:p>
            <a:r>
              <a:rPr lang="en-GB" sz="1400" b="1" dirty="0">
                <a:solidFill>
                  <a:srgbClr val="FF0000"/>
                </a:solidFill>
                <a:latin typeface="Calisto MT" panose="02040603050505030304" pitchFamily="18" charset="0"/>
              </a:rPr>
              <a:t>Fabrication</a:t>
            </a:r>
          </a:p>
        </p:txBody>
      </p:sp>
      <p:sp>
        <p:nvSpPr>
          <p:cNvPr id="21" name="TextBox 20">
            <a:extLst>
              <a:ext uri="{FF2B5EF4-FFF2-40B4-BE49-F238E27FC236}">
                <a16:creationId xmlns:a16="http://schemas.microsoft.com/office/drawing/2014/main" id="{45C23482-9882-437D-930D-B5FC9D489623}"/>
              </a:ext>
            </a:extLst>
          </p:cNvPr>
          <p:cNvSpPr txBox="1"/>
          <p:nvPr/>
        </p:nvSpPr>
        <p:spPr>
          <a:xfrm>
            <a:off x="6165579" y="3776867"/>
            <a:ext cx="3043730" cy="3043782"/>
          </a:xfrm>
          <a:prstGeom prst="rect">
            <a:avLst/>
          </a:prstGeom>
          <a:noFill/>
        </p:spPr>
        <p:txBody>
          <a:bodyPr wrap="square" rtlCol="0">
            <a:spAutoFit/>
          </a:bodyPr>
          <a:lstStyle/>
          <a:p>
            <a:pPr algn="just"/>
            <a:r>
              <a:rPr lang="en-GB" sz="1400" dirty="0"/>
              <a:t>Flexible All-dielectric Metasurfaces not</a:t>
            </a:r>
          </a:p>
          <a:p>
            <a:pPr algn="just"/>
            <a:r>
              <a:rPr lang="en-GB" sz="1400" dirty="0"/>
              <a:t>only goes beyond diffraction limit but also take the advantage of new  engineered wavefront, introducing numerous novel practical tools specially for biophotonic imaging purposes in microfluidic environment. </a:t>
            </a:r>
          </a:p>
          <a:p>
            <a:pPr algn="just">
              <a:lnSpc>
                <a:spcPct val="114000"/>
              </a:lnSpc>
            </a:pPr>
            <a:endParaRPr lang="en-GB" sz="1400" dirty="0"/>
          </a:p>
          <a:p>
            <a:pPr algn="just">
              <a:lnSpc>
                <a:spcPct val="114000"/>
              </a:lnSpc>
            </a:pPr>
            <a:endParaRPr lang="en-GB" sz="1400" dirty="0"/>
          </a:p>
          <a:p>
            <a:pPr algn="just">
              <a:lnSpc>
                <a:spcPct val="114000"/>
              </a:lnSpc>
            </a:pPr>
            <a:endParaRPr lang="en-GB" sz="1400" dirty="0"/>
          </a:p>
          <a:p>
            <a:pPr algn="just">
              <a:lnSpc>
                <a:spcPct val="114000"/>
              </a:lnSpc>
            </a:pPr>
            <a:endParaRPr lang="en-GB" sz="1400" dirty="0"/>
          </a:p>
          <a:p>
            <a:pPr algn="just">
              <a:lnSpc>
                <a:spcPct val="114000"/>
              </a:lnSpc>
            </a:pPr>
            <a:endParaRPr lang="en-GB" sz="1400" dirty="0"/>
          </a:p>
          <a:p>
            <a:pPr algn="just"/>
            <a:endParaRPr lang="en-GB" sz="1400" dirty="0"/>
          </a:p>
        </p:txBody>
      </p:sp>
      <p:pic>
        <p:nvPicPr>
          <p:cNvPr id="10" name="Picture 9" descr="Text, background pattern&#10;&#10;Description automatically generated">
            <a:extLst>
              <a:ext uri="{FF2B5EF4-FFF2-40B4-BE49-F238E27FC236}">
                <a16:creationId xmlns:a16="http://schemas.microsoft.com/office/drawing/2014/main" id="{EA176A5A-56F8-41A5-A478-403138CAC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589" y="74923"/>
            <a:ext cx="2592873" cy="755174"/>
          </a:xfrm>
          <a:prstGeom prst="rect">
            <a:avLst/>
          </a:prstGeom>
        </p:spPr>
      </p:pic>
      <p:pic>
        <p:nvPicPr>
          <p:cNvPr id="20" name="Picture 19" descr="A close up of a map&#10;&#10;Description automatically generated">
            <a:extLst>
              <a:ext uri="{FF2B5EF4-FFF2-40B4-BE49-F238E27FC236}">
                <a16:creationId xmlns:a16="http://schemas.microsoft.com/office/drawing/2014/main" id="{B42A89D8-6DF2-4C27-A1CB-6B953211B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362" y="1778230"/>
            <a:ext cx="2711464" cy="1632293"/>
          </a:xfrm>
          <a:prstGeom prst="rect">
            <a:avLst/>
          </a:prstGeom>
        </p:spPr>
      </p:pic>
      <p:sp>
        <p:nvSpPr>
          <p:cNvPr id="17" name="Rectangle 16">
            <a:extLst>
              <a:ext uri="{FF2B5EF4-FFF2-40B4-BE49-F238E27FC236}">
                <a16:creationId xmlns:a16="http://schemas.microsoft.com/office/drawing/2014/main" id="{E2C86B9D-249D-4B1D-889B-9338904D2E3A}"/>
              </a:ext>
            </a:extLst>
          </p:cNvPr>
          <p:cNvSpPr/>
          <p:nvPr/>
        </p:nvSpPr>
        <p:spPr>
          <a:xfrm>
            <a:off x="3540648" y="1919031"/>
            <a:ext cx="135425" cy="223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3" name="Rectangle 22">
            <a:extLst>
              <a:ext uri="{FF2B5EF4-FFF2-40B4-BE49-F238E27FC236}">
                <a16:creationId xmlns:a16="http://schemas.microsoft.com/office/drawing/2014/main" id="{BCBCB3C9-182F-417A-B32E-AAF8293EE113}"/>
              </a:ext>
            </a:extLst>
          </p:cNvPr>
          <p:cNvSpPr/>
          <p:nvPr/>
        </p:nvSpPr>
        <p:spPr>
          <a:xfrm>
            <a:off x="4810224" y="1891322"/>
            <a:ext cx="135425" cy="223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26" name="Picture 25" descr="Chart, diagram&#10;&#10;Description automatically generated">
            <a:extLst>
              <a:ext uri="{FF2B5EF4-FFF2-40B4-BE49-F238E27FC236}">
                <a16:creationId xmlns:a16="http://schemas.microsoft.com/office/drawing/2014/main" id="{B680FB5F-A01C-474C-A486-A273D79A8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768" y="3853657"/>
            <a:ext cx="4316057" cy="1625831"/>
          </a:xfrm>
          <a:prstGeom prst="rect">
            <a:avLst/>
          </a:prstGeom>
        </p:spPr>
      </p:pic>
      <p:pic>
        <p:nvPicPr>
          <p:cNvPr id="28" name="Picture 27" descr="A close up of a map&#10;&#10;Description automatically generated">
            <a:extLst>
              <a:ext uri="{FF2B5EF4-FFF2-40B4-BE49-F238E27FC236}">
                <a16:creationId xmlns:a16="http://schemas.microsoft.com/office/drawing/2014/main" id="{F552EF43-293E-49AF-8203-4575D1008F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3550" y="1398292"/>
            <a:ext cx="2971847" cy="2229169"/>
          </a:xfrm>
          <a:prstGeom prst="rect">
            <a:avLst/>
          </a:prstGeom>
        </p:spPr>
      </p:pic>
      <p:pic>
        <p:nvPicPr>
          <p:cNvPr id="29" name="Picture 28" descr="A close up of a coral&#10;&#10;Description automatically generated">
            <a:extLst>
              <a:ext uri="{FF2B5EF4-FFF2-40B4-BE49-F238E27FC236}">
                <a16:creationId xmlns:a16="http://schemas.microsoft.com/office/drawing/2014/main" id="{43ED1C87-A1E3-434F-B914-2EFB01E78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7649" y="2382704"/>
            <a:ext cx="1640976" cy="1230732"/>
          </a:xfrm>
          <a:prstGeom prst="rect">
            <a:avLst/>
          </a:prstGeom>
        </p:spPr>
      </p:pic>
      <p:pic>
        <p:nvPicPr>
          <p:cNvPr id="30" name="Picture 29" descr="A picture containing food&#10;&#10;Description automatically generated">
            <a:extLst>
              <a:ext uri="{FF2B5EF4-FFF2-40B4-BE49-F238E27FC236}">
                <a16:creationId xmlns:a16="http://schemas.microsoft.com/office/drawing/2014/main" id="{A5E345A2-5CA4-492D-9B70-25FFE851E2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671" y="2382703"/>
            <a:ext cx="1640978" cy="1230732"/>
          </a:xfrm>
          <a:prstGeom prst="rect">
            <a:avLst/>
          </a:prstGeom>
        </p:spPr>
      </p:pic>
      <p:pic>
        <p:nvPicPr>
          <p:cNvPr id="31" name="Picture 30" descr="Background pattern&#10;&#10;Description automatically generated">
            <a:extLst>
              <a:ext uri="{FF2B5EF4-FFF2-40B4-BE49-F238E27FC236}">
                <a16:creationId xmlns:a16="http://schemas.microsoft.com/office/drawing/2014/main" id="{5C3B0C09-B710-453C-8481-6567F7774DEF}"/>
              </a:ext>
            </a:extLst>
          </p:cNvPr>
          <p:cNvPicPr>
            <a:picLocks noChangeAspect="1"/>
          </p:cNvPicPr>
          <p:nvPr/>
        </p:nvPicPr>
        <p:blipFill>
          <a:blip r:embed="rId9"/>
          <a:stretch>
            <a:fillRect/>
          </a:stretch>
        </p:blipFill>
        <p:spPr>
          <a:xfrm>
            <a:off x="8906145" y="1151496"/>
            <a:ext cx="1641607" cy="1231205"/>
          </a:xfrm>
          <a:prstGeom prst="rect">
            <a:avLst/>
          </a:prstGeom>
          <a:noFill/>
          <a:ln cap="flat">
            <a:noFill/>
          </a:ln>
        </p:spPr>
      </p:pic>
      <p:pic>
        <p:nvPicPr>
          <p:cNvPr id="32" name="Picture 3" descr="A picture containing background pattern&#10;&#10;Description automatically generated">
            <a:extLst>
              <a:ext uri="{FF2B5EF4-FFF2-40B4-BE49-F238E27FC236}">
                <a16:creationId xmlns:a16="http://schemas.microsoft.com/office/drawing/2014/main" id="{F1B524D6-90CB-4836-832E-7809BA4D5D04}"/>
              </a:ext>
            </a:extLst>
          </p:cNvPr>
          <p:cNvPicPr>
            <a:picLocks noChangeAspect="1"/>
          </p:cNvPicPr>
          <p:nvPr/>
        </p:nvPicPr>
        <p:blipFill>
          <a:blip r:embed="rId10"/>
          <a:stretch>
            <a:fillRect/>
          </a:stretch>
        </p:blipFill>
        <p:spPr>
          <a:xfrm>
            <a:off x="10546285" y="1151492"/>
            <a:ext cx="1641606" cy="1231205"/>
          </a:xfrm>
          <a:prstGeom prst="rect">
            <a:avLst/>
          </a:prstGeom>
          <a:noFill/>
          <a:ln cap="flat">
            <a:noFill/>
          </a:ln>
        </p:spPr>
      </p:pic>
      <p:sp>
        <p:nvSpPr>
          <p:cNvPr id="33" name="TextBox 32">
            <a:extLst>
              <a:ext uri="{FF2B5EF4-FFF2-40B4-BE49-F238E27FC236}">
                <a16:creationId xmlns:a16="http://schemas.microsoft.com/office/drawing/2014/main" id="{BA41BEAB-5111-4946-8B91-DEB52D7EDF18}"/>
              </a:ext>
            </a:extLst>
          </p:cNvPr>
          <p:cNvSpPr txBox="1"/>
          <p:nvPr/>
        </p:nvSpPr>
        <p:spPr>
          <a:xfrm>
            <a:off x="4599761" y="3486170"/>
            <a:ext cx="528950" cy="246221"/>
          </a:xfrm>
          <a:prstGeom prst="rect">
            <a:avLst/>
          </a:prstGeom>
          <a:noFill/>
        </p:spPr>
        <p:txBody>
          <a:bodyPr wrap="square" rtlCol="0">
            <a:spAutoFit/>
          </a:bodyPr>
          <a:lstStyle/>
          <a:p>
            <a:r>
              <a:rPr lang="en-GB" sz="1000" dirty="0"/>
              <a:t>[2]</a:t>
            </a:r>
          </a:p>
        </p:txBody>
      </p:sp>
      <p:sp>
        <p:nvSpPr>
          <p:cNvPr id="34" name="TextBox 33">
            <a:extLst>
              <a:ext uri="{FF2B5EF4-FFF2-40B4-BE49-F238E27FC236}">
                <a16:creationId xmlns:a16="http://schemas.microsoft.com/office/drawing/2014/main" id="{21E1ED84-8E42-43CE-B30D-33F291D5E31E}"/>
              </a:ext>
            </a:extLst>
          </p:cNvPr>
          <p:cNvSpPr txBox="1"/>
          <p:nvPr/>
        </p:nvSpPr>
        <p:spPr>
          <a:xfrm>
            <a:off x="3948601" y="5271141"/>
            <a:ext cx="528950" cy="246221"/>
          </a:xfrm>
          <a:prstGeom prst="rect">
            <a:avLst/>
          </a:prstGeom>
          <a:noFill/>
        </p:spPr>
        <p:txBody>
          <a:bodyPr wrap="square" rtlCol="0">
            <a:spAutoFit/>
          </a:bodyPr>
          <a:lstStyle/>
          <a:p>
            <a:r>
              <a:rPr lang="en-GB" sz="1000" dirty="0"/>
              <a:t>[3]</a:t>
            </a:r>
          </a:p>
        </p:txBody>
      </p:sp>
      <p:pic>
        <p:nvPicPr>
          <p:cNvPr id="36" name="Picture 35">
            <a:extLst>
              <a:ext uri="{FF2B5EF4-FFF2-40B4-BE49-F238E27FC236}">
                <a16:creationId xmlns:a16="http://schemas.microsoft.com/office/drawing/2014/main" id="{87F5504B-4043-40E0-906B-07EAA20D61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1557" y="877047"/>
            <a:ext cx="2711464" cy="1289999"/>
          </a:xfrm>
          <a:prstGeom prst="rect">
            <a:avLst/>
          </a:prstGeom>
        </p:spPr>
      </p:pic>
      <p:pic>
        <p:nvPicPr>
          <p:cNvPr id="38" name="Picture 37">
            <a:extLst>
              <a:ext uri="{FF2B5EF4-FFF2-40B4-BE49-F238E27FC236}">
                <a16:creationId xmlns:a16="http://schemas.microsoft.com/office/drawing/2014/main" id="{0C0E4483-5D82-4A8F-B31B-819708193AD8}"/>
              </a:ext>
            </a:extLst>
          </p:cNvPr>
          <p:cNvPicPr>
            <a:picLocks noChangeAspect="1"/>
          </p:cNvPicPr>
          <p:nvPr/>
        </p:nvPicPr>
        <p:blipFill>
          <a:blip r:embed="rId12">
            <a:alphaModFix amt="79000"/>
            <a:extLst>
              <a:ext uri="{BEBA8EAE-BF5A-486C-A8C5-ECC9F3942E4B}">
                <a14:imgProps xmlns:a14="http://schemas.microsoft.com/office/drawing/2010/main">
                  <a14:imgLayer r:embed="rId13">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43552" y="3880179"/>
            <a:ext cx="2808644" cy="2837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TextBox 38">
            <a:extLst>
              <a:ext uri="{FF2B5EF4-FFF2-40B4-BE49-F238E27FC236}">
                <a16:creationId xmlns:a16="http://schemas.microsoft.com/office/drawing/2014/main" id="{CB5F7897-6756-41A8-8673-4AE63EC0ED47}"/>
              </a:ext>
            </a:extLst>
          </p:cNvPr>
          <p:cNvSpPr txBox="1"/>
          <p:nvPr/>
        </p:nvSpPr>
        <p:spPr>
          <a:xfrm>
            <a:off x="6156754" y="5260246"/>
            <a:ext cx="5720595" cy="1908215"/>
          </a:xfrm>
          <a:prstGeom prst="rect">
            <a:avLst/>
          </a:prstGeom>
          <a:noFill/>
        </p:spPr>
        <p:txBody>
          <a:bodyPr wrap="square" rtlCol="0">
            <a:spAutoFit/>
          </a:bodyPr>
          <a:lstStyle/>
          <a:p>
            <a:r>
              <a:rPr lang="en-GB" sz="1400" b="1" dirty="0"/>
              <a:t>References</a:t>
            </a:r>
          </a:p>
          <a:p>
            <a:r>
              <a:rPr lang="en-GB" sz="1000" dirty="0"/>
              <a:t>[1] Reader-Harris, Peter, Blair C. Kirkpatrick, and Andrea Di Falco. "Design and applications of flexible photonic membranes." In </a:t>
            </a:r>
            <a:r>
              <a:rPr lang="en-GB" sz="1000" i="1" dirty="0"/>
              <a:t>Quantum Sensing and Nanophotonic Devices XI</a:t>
            </a:r>
            <a:r>
              <a:rPr lang="en-GB" sz="1000" dirty="0"/>
              <a:t>, vol. 8993, p. 89930P. International Society for Optics and Photonics, 2014.</a:t>
            </a:r>
            <a:endParaRPr lang="en-GB" sz="1000" b="1" dirty="0"/>
          </a:p>
          <a:p>
            <a:pPr algn="just"/>
            <a:r>
              <a:rPr lang="en-GB" sz="1000" dirty="0"/>
              <a:t>[2] </a:t>
            </a:r>
            <a:r>
              <a:rPr lang="en-GB" sz="1000" dirty="0" err="1"/>
              <a:t>Kamali</a:t>
            </a:r>
            <a:r>
              <a:rPr lang="en-GB" sz="1000" dirty="0"/>
              <a:t>, </a:t>
            </a:r>
            <a:r>
              <a:rPr lang="en-GB" sz="1000" dirty="0" err="1"/>
              <a:t>Seyedeh</a:t>
            </a:r>
            <a:r>
              <a:rPr lang="en-GB" sz="1000" dirty="0"/>
              <a:t> </a:t>
            </a:r>
            <a:r>
              <a:rPr lang="en-GB" sz="1000" dirty="0" err="1"/>
              <a:t>Mahsa</a:t>
            </a:r>
            <a:r>
              <a:rPr lang="en-GB" sz="1000" dirty="0"/>
              <a:t>, Amir </a:t>
            </a:r>
            <a:r>
              <a:rPr lang="en-GB" sz="1000" dirty="0" err="1"/>
              <a:t>Arbabi</a:t>
            </a:r>
            <a:r>
              <a:rPr lang="en-GB" sz="1000" dirty="0"/>
              <a:t>, Ehsan </a:t>
            </a:r>
            <a:r>
              <a:rPr lang="en-GB" sz="1000" dirty="0" err="1"/>
              <a:t>Arbabi</a:t>
            </a:r>
            <a:r>
              <a:rPr lang="en-GB" sz="1000" dirty="0"/>
              <a:t>, Yu </a:t>
            </a:r>
            <a:r>
              <a:rPr lang="en-GB" sz="1000" dirty="0" err="1"/>
              <a:t>Horie</a:t>
            </a:r>
            <a:r>
              <a:rPr lang="en-GB" sz="1000" dirty="0"/>
              <a:t>, and Andrei </a:t>
            </a:r>
            <a:r>
              <a:rPr lang="en-GB" sz="1000" dirty="0" err="1"/>
              <a:t>Faraon</a:t>
            </a:r>
            <a:r>
              <a:rPr lang="en-GB" sz="1000" dirty="0"/>
              <a:t>. "Decoupling optical function and geometrical form using conformal flexible dielectric metasurfaces." </a:t>
            </a:r>
            <a:r>
              <a:rPr lang="en-GB" sz="1000" i="1" dirty="0"/>
              <a:t>Nature communications</a:t>
            </a:r>
            <a:r>
              <a:rPr lang="en-GB" sz="1000" dirty="0"/>
              <a:t> 7, no. 1 (2016): 1-7.</a:t>
            </a:r>
          </a:p>
          <a:p>
            <a:pPr algn="just"/>
            <a:r>
              <a:rPr lang="en-GB" sz="1000" dirty="0"/>
              <a:t>[3] </a:t>
            </a:r>
            <a:r>
              <a:rPr lang="en-GB" sz="1000" dirty="0" err="1"/>
              <a:t>Raeker</a:t>
            </a:r>
            <a:r>
              <a:rPr lang="en-GB" sz="1000" dirty="0"/>
              <a:t>, Brian O., and </a:t>
            </a:r>
            <a:r>
              <a:rPr lang="en-GB" sz="1000" dirty="0" err="1"/>
              <a:t>Anthonv</a:t>
            </a:r>
            <a:r>
              <a:rPr lang="en-GB" sz="1000" dirty="0"/>
              <a:t> </a:t>
            </a:r>
            <a:r>
              <a:rPr lang="en-GB" sz="1000" dirty="0" err="1"/>
              <a:t>Grbic</a:t>
            </a:r>
            <a:r>
              <a:rPr lang="en-GB" sz="1000" dirty="0"/>
              <a:t>. "Paired metasurfaces for amplitude and phase control of wavefronts." In </a:t>
            </a:r>
            <a:r>
              <a:rPr lang="en-GB" sz="1000" i="1" dirty="0"/>
              <a:t>2018 IEEE International Symposium on Antennas and Propagation &amp; USNC/URSI National Radio Science Meeting</a:t>
            </a:r>
            <a:r>
              <a:rPr lang="en-GB" sz="1000" dirty="0"/>
              <a:t>, pp. 1479-1480. IEEE, 2018.</a:t>
            </a:r>
          </a:p>
          <a:p>
            <a:endParaRPr lang="en-GB" sz="1400" b="1" dirty="0"/>
          </a:p>
        </p:txBody>
      </p:sp>
    </p:spTree>
    <p:extLst>
      <p:ext uri="{BB962C8B-B14F-4D97-AF65-F5344CB8AC3E}">
        <p14:creationId xmlns:p14="http://schemas.microsoft.com/office/powerpoint/2010/main" val="114986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303</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Calisto MT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Miller</dc:creator>
  <cp:lastModifiedBy>Mohammad Biabanifard Hossein Abadi</cp:lastModifiedBy>
  <cp:revision>32</cp:revision>
  <dcterms:created xsi:type="dcterms:W3CDTF">2020-04-28T11:31:34Z</dcterms:created>
  <dcterms:modified xsi:type="dcterms:W3CDTF">2021-05-17T15:08:41Z</dcterms:modified>
</cp:coreProperties>
</file>